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7" r:id="rId5"/>
    <p:sldId id="268" r:id="rId6"/>
    <p:sldId id="269" r:id="rId7"/>
    <p:sldId id="272" r:id="rId8"/>
    <p:sldId id="273" r:id="rId9"/>
    <p:sldId id="270" r:id="rId10"/>
    <p:sldId id="27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D7"/>
    <a:srgbClr val="E6E6E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>
        <p:scale>
          <a:sx n="86" d="100"/>
          <a:sy n="86" d="100"/>
        </p:scale>
        <p:origin x="69" y="5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EA0533-A760-432F-87BD-515264C2976F}" type="datetimeFigureOut">
              <a:rPr lang="en-US" smtClean="0"/>
              <a:t>6/5/2021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46F2B-1084-40BA-9F0A-B1F6847335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076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5F0045C-9C5D-4237-8D86-673F5CDEB9EE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7B8F-408A-4799-8025-D8E6A24772E6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B780-22E9-4312-A599-46A93874FF08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14403-9862-4182-8204-7E0A97B81197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0C17E77-2DAA-4CB5-A4E8-D837BAC7CF0D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73D21-3DB0-4757-A0C3-9BF1531E10F7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3D1C-D964-4E47-86BA-BB7378BAB4BB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79A4F-B37D-4491-8B8B-837EBDB6A2F5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B2006-E458-484A-ACB8-9903F9ACB1A6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5048988D-49FE-46D4-B507-CE81D11841F0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C3AD5F3C-E7D1-47CF-9B56-98BA1F779CE1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0113EB9-F8D2-4880-8A7F-2DBB73160BFC}" type="datetime1">
              <a:rPr lang="en-US" smtClean="0"/>
              <a:t>6/5/2021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A1A43-B750-4259-AA02-68777493B1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003" y="954923"/>
            <a:ext cx="5875694" cy="4504620"/>
          </a:xfrm>
        </p:spPr>
        <p:txBody>
          <a:bodyPr>
            <a:normAutofit/>
          </a:bodyPr>
          <a:lstStyle/>
          <a:p>
            <a:r>
              <a:rPr lang="en-US" sz="9600" dirty="0"/>
              <a:t>*****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F61DBF-2C3F-4F06-BAE0-5C6A7317D5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7991" y="5871925"/>
            <a:ext cx="5877385" cy="841803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bg2"/>
                </a:solidFill>
              </a:rPr>
              <a:t>Solved by:</a:t>
            </a:r>
          </a:p>
          <a:p>
            <a:r>
              <a:rPr lang="en-US" dirty="0">
                <a:solidFill>
                  <a:schemeClr val="bg2"/>
                </a:solidFill>
              </a:rPr>
              <a:t>Ali, Aidan, Gaurav, Pankaj and </a:t>
            </a:r>
            <a:r>
              <a:rPr lang="en-US" dirty="0" err="1">
                <a:solidFill>
                  <a:schemeClr val="bg2"/>
                </a:solidFill>
              </a:rPr>
              <a:t>Sharod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7" name="Picture 6" descr="reflection in puddle of someone running">
            <a:extLst>
              <a:ext uri="{FF2B5EF4-FFF2-40B4-BE49-F238E27FC236}">
                <a16:creationId xmlns:a16="http://schemas.microsoft.com/office/drawing/2014/main" id="{F92AED05-CE03-4017-91A7-1CB221B81A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00" r="29584" b="-1"/>
          <a:stretch/>
        </p:blipFill>
        <p:spPr>
          <a:xfrm>
            <a:off x="6909478" y="10"/>
            <a:ext cx="5282519" cy="685799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18279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21393-88C7-4A0E-BD3F-187351408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216131"/>
            <a:ext cx="10178322" cy="1492132"/>
          </a:xfrm>
        </p:spPr>
        <p:txBody>
          <a:bodyPr/>
          <a:lstStyle/>
          <a:p>
            <a:r>
              <a:rPr lang="en-US" dirty="0"/>
              <a:t>Let’s understand the players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DFC4A81-B796-4449-BDDD-E7362E440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69721"/>
            <a:ext cx="3359176" cy="38875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280C32-EADD-40E7-883A-24652459F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5665" y="1156161"/>
            <a:ext cx="1457070" cy="161966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5C05725-5A2D-41E5-83F3-31846180B5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2329" y="3199047"/>
            <a:ext cx="1595358" cy="204921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E7537AC-E069-44DF-B243-4F6F513CD5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7262" y="3572737"/>
            <a:ext cx="1194083" cy="183730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20B8B7F-17E2-4738-B6EC-2E1526DBE9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9262" y="3417918"/>
            <a:ext cx="1272634" cy="196860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A5ED39C-C3AA-4B12-9CF3-D1C1FE8BD3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67870" y="986449"/>
            <a:ext cx="1814673" cy="1850966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36FBFD2A-6D81-4815-9CB5-D96EAB833F55}"/>
              </a:ext>
            </a:extLst>
          </p:cNvPr>
          <p:cNvSpPr txBox="1"/>
          <p:nvPr/>
        </p:nvSpPr>
        <p:spPr>
          <a:xfrm>
            <a:off x="1251678" y="5885411"/>
            <a:ext cx="25380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99D7"/>
                </a:solidFill>
              </a:rPr>
              <a:t>Event Organizer</a:t>
            </a:r>
          </a:p>
          <a:p>
            <a:pPr algn="ctr"/>
            <a:r>
              <a:rPr lang="en-US" dirty="0">
                <a:solidFill>
                  <a:srgbClr val="0099D7"/>
                </a:solidFill>
              </a:rPr>
              <a:t>(Concert, Movie Theatre,</a:t>
            </a:r>
          </a:p>
          <a:p>
            <a:pPr algn="ctr"/>
            <a:r>
              <a:rPr lang="en-US" dirty="0">
                <a:solidFill>
                  <a:srgbClr val="0099D7"/>
                </a:solidFill>
              </a:rPr>
              <a:t>Sports Events,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6164F42-4CED-47C8-B269-C825AD389513}"/>
              </a:ext>
            </a:extLst>
          </p:cNvPr>
          <p:cNvSpPr txBox="1"/>
          <p:nvPr/>
        </p:nvSpPr>
        <p:spPr>
          <a:xfrm>
            <a:off x="4588036" y="5301729"/>
            <a:ext cx="12439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99D7"/>
                </a:solidFill>
                <a:latin typeface="Family Guy" panose="00000400000000000000" pitchFamily="2" charset="0"/>
              </a:rPr>
              <a:t>Chris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0F8B806-2920-4981-A9D0-DBC38F5B519F}"/>
              </a:ext>
            </a:extLst>
          </p:cNvPr>
          <p:cNvSpPr txBox="1"/>
          <p:nvPr/>
        </p:nvSpPr>
        <p:spPr>
          <a:xfrm>
            <a:off x="4595665" y="2773475"/>
            <a:ext cx="1364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99D7"/>
                </a:solidFill>
                <a:latin typeface="Family Guy" panose="00000400000000000000" pitchFamily="2" charset="0"/>
              </a:rPr>
              <a:t>Stewie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0B9797B-8176-4ED7-95E6-0D91291F0FD6}"/>
              </a:ext>
            </a:extLst>
          </p:cNvPr>
          <p:cNvSpPr txBox="1"/>
          <p:nvPr/>
        </p:nvSpPr>
        <p:spPr>
          <a:xfrm>
            <a:off x="7211308" y="5502006"/>
            <a:ext cx="12726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99D7"/>
                </a:solidFill>
                <a:latin typeface="Family Guy" panose="00000400000000000000" pitchFamily="2" charset="0"/>
              </a:rPr>
              <a:t>Glenn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0D7E229-03F5-47DD-AA03-F1BAE56888B0}"/>
              </a:ext>
            </a:extLst>
          </p:cNvPr>
          <p:cNvSpPr txBox="1"/>
          <p:nvPr/>
        </p:nvSpPr>
        <p:spPr>
          <a:xfrm>
            <a:off x="7907101" y="2944555"/>
            <a:ext cx="980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99D7"/>
                </a:solidFill>
                <a:latin typeface="Family Guy" panose="00000400000000000000" pitchFamily="2" charset="0"/>
              </a:rPr>
              <a:t>Joe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D95EADA-2C3F-4B46-AB3C-329CEEC0FEB7}"/>
              </a:ext>
            </a:extLst>
          </p:cNvPr>
          <p:cNvSpPr txBox="1"/>
          <p:nvPr/>
        </p:nvSpPr>
        <p:spPr>
          <a:xfrm>
            <a:off x="8928096" y="5484811"/>
            <a:ext cx="8549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99D7"/>
                </a:solidFill>
                <a:latin typeface="Family Guy" panose="00000400000000000000" pitchFamily="2" charset="0"/>
              </a:rPr>
              <a:t>Meg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1D6FFCF-1952-45AC-A2BF-0A43A57260C8}"/>
              </a:ext>
            </a:extLst>
          </p:cNvPr>
          <p:cNvSpPr/>
          <p:nvPr/>
        </p:nvSpPr>
        <p:spPr>
          <a:xfrm>
            <a:off x="1859478" y="5258700"/>
            <a:ext cx="171713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200" b="1" dirty="0">
                <a:ln/>
                <a:solidFill>
                  <a:srgbClr val="0099D7"/>
                </a:solidFill>
                <a:latin typeface="Family Guy" panose="00000400000000000000" pitchFamily="2" charset="0"/>
              </a:rPr>
              <a:t>Peter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2DDD17-A3B8-4D94-B6B1-FD78A24F3278}"/>
              </a:ext>
            </a:extLst>
          </p:cNvPr>
          <p:cNvSpPr txBox="1"/>
          <p:nvPr/>
        </p:nvSpPr>
        <p:spPr>
          <a:xfrm>
            <a:off x="3681454" y="5919167"/>
            <a:ext cx="30571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99D7"/>
                </a:solidFill>
              </a:rPr>
              <a:t>First Buyer</a:t>
            </a:r>
            <a:endParaRPr lang="en-US" dirty="0">
              <a:solidFill>
                <a:srgbClr val="0099D7"/>
              </a:solidFill>
            </a:endParaRPr>
          </a:p>
          <a:p>
            <a:pPr algn="ctr"/>
            <a:r>
              <a:rPr lang="en-US" dirty="0">
                <a:solidFill>
                  <a:srgbClr val="0099D7"/>
                </a:solidFill>
              </a:rPr>
              <a:t>(Purchases the ticket directly</a:t>
            </a:r>
          </a:p>
          <a:p>
            <a:pPr algn="ctr"/>
            <a:r>
              <a:rPr lang="en-US" dirty="0">
                <a:solidFill>
                  <a:srgbClr val="0099D7"/>
                </a:solidFill>
              </a:rPr>
              <a:t> from event organizer)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2BDFCB-DEB8-4093-B9BD-C21A05272EFD}"/>
              </a:ext>
            </a:extLst>
          </p:cNvPr>
          <p:cNvSpPr txBox="1"/>
          <p:nvPr/>
        </p:nvSpPr>
        <p:spPr>
          <a:xfrm>
            <a:off x="9783062" y="5871730"/>
            <a:ext cx="2191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99D7"/>
                </a:solidFill>
              </a:rPr>
              <a:t>Know it all Blockchain Expert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2463AB-0994-466E-AB3B-B4B0C4F93C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31707" y="2387522"/>
            <a:ext cx="1626566" cy="285238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CC2FC4D-51CC-45EB-B6DF-62EDF24E3C10}"/>
              </a:ext>
            </a:extLst>
          </p:cNvPr>
          <p:cNvSpPr txBox="1"/>
          <p:nvPr/>
        </p:nvSpPr>
        <p:spPr>
          <a:xfrm>
            <a:off x="6625243" y="5928453"/>
            <a:ext cx="34683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99D7"/>
                </a:solidFill>
              </a:rPr>
              <a:t>Late Buyers</a:t>
            </a:r>
          </a:p>
          <a:p>
            <a:pPr algn="ctr"/>
            <a:r>
              <a:rPr lang="en-US" dirty="0">
                <a:solidFill>
                  <a:srgbClr val="0099D7"/>
                </a:solidFill>
              </a:rPr>
              <a:t>(Purchases the ticket first</a:t>
            </a:r>
          </a:p>
          <a:p>
            <a:pPr algn="ctr"/>
            <a:r>
              <a:rPr lang="en-US" dirty="0">
                <a:solidFill>
                  <a:srgbClr val="0099D7"/>
                </a:solidFill>
              </a:rPr>
              <a:t>Buyers via Auction or at premium)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74B64CE-22D5-43C6-88B5-341AB743323B}"/>
              </a:ext>
            </a:extLst>
          </p:cNvPr>
          <p:cNvSpPr txBox="1"/>
          <p:nvPr/>
        </p:nvSpPr>
        <p:spPr>
          <a:xfrm>
            <a:off x="10399454" y="5465415"/>
            <a:ext cx="1243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0099D7"/>
                </a:solidFill>
                <a:latin typeface="Family Guy" panose="00000400000000000000" pitchFamily="2" charset="0"/>
              </a:rPr>
              <a:t>brian</a:t>
            </a:r>
            <a:endParaRPr lang="en-US" sz="2000" dirty="0">
              <a:solidFill>
                <a:srgbClr val="0099D7"/>
              </a:solidFill>
              <a:latin typeface="Family Guy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90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21393-88C7-4A0E-BD3F-187351408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75608"/>
          </a:xfrm>
        </p:spPr>
        <p:txBody>
          <a:bodyPr/>
          <a:lstStyle/>
          <a:p>
            <a:r>
              <a:rPr lang="en-US" dirty="0"/>
              <a:t>Scenario -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2FC3D-981C-4873-BF45-063F3A1A7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C836A-71CE-4BBE-8972-BF9F8C7E6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455" y="1583136"/>
            <a:ext cx="1541434" cy="20114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E8D2EE-DAEC-4987-8FFC-F56B69F89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781" y="1847989"/>
            <a:ext cx="2393066" cy="1490212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BF3C3D25-76CD-47E9-A45E-4F1794ECFAD6}"/>
              </a:ext>
            </a:extLst>
          </p:cNvPr>
          <p:cNvSpPr/>
          <p:nvPr/>
        </p:nvSpPr>
        <p:spPr>
          <a:xfrm>
            <a:off x="3424843" y="1847989"/>
            <a:ext cx="3458095" cy="1490212"/>
          </a:xfrm>
          <a:prstGeom prst="rightArrow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F8528F-2DE8-4889-B3D2-EEF2A76E475F}"/>
              </a:ext>
            </a:extLst>
          </p:cNvPr>
          <p:cNvSpPr txBox="1"/>
          <p:nvPr/>
        </p:nvSpPr>
        <p:spPr>
          <a:xfrm>
            <a:off x="3424843" y="2269929"/>
            <a:ext cx="3146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99D7"/>
                </a:solidFill>
              </a:rPr>
              <a:t>Stewie buys Avengers Endgame </a:t>
            </a:r>
          </a:p>
          <a:p>
            <a:r>
              <a:rPr lang="en-US" dirty="0">
                <a:solidFill>
                  <a:srgbClr val="0099D7"/>
                </a:solidFill>
              </a:rPr>
              <a:t>ticket from Peter for $20</a:t>
            </a:r>
          </a:p>
        </p:txBody>
      </p:sp>
      <p:sp>
        <p:nvSpPr>
          <p:cNvPr id="10" name="Arrow: Bent 9">
            <a:extLst>
              <a:ext uri="{FF2B5EF4-FFF2-40B4-BE49-F238E27FC236}">
                <a16:creationId xmlns:a16="http://schemas.microsoft.com/office/drawing/2014/main" id="{97FD56F3-1C2B-4939-B002-AA1D6429C50A}"/>
              </a:ext>
            </a:extLst>
          </p:cNvPr>
          <p:cNvSpPr/>
          <p:nvPr/>
        </p:nvSpPr>
        <p:spPr>
          <a:xfrm rot="10800000">
            <a:off x="2926888" y="3760139"/>
            <a:ext cx="6112815" cy="2094807"/>
          </a:xfrm>
          <a:prstGeom prst="bentArrow">
            <a:avLst>
              <a:gd name="adj1" fmla="val 39550"/>
              <a:gd name="adj2" fmla="val 26323"/>
              <a:gd name="adj3" fmla="val 25000"/>
              <a:gd name="adj4" fmla="val 45602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87A1A6-ECCA-4E3D-8D4F-9FBB5C09A662}"/>
              </a:ext>
            </a:extLst>
          </p:cNvPr>
          <p:cNvSpPr txBox="1"/>
          <p:nvPr/>
        </p:nvSpPr>
        <p:spPr>
          <a:xfrm>
            <a:off x="3275626" y="4922418"/>
            <a:ext cx="58092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99D7"/>
                </a:solidFill>
              </a:rPr>
              <a:t>Now, Meg afraid that someone will spoil the ending for her, </a:t>
            </a:r>
          </a:p>
          <a:p>
            <a:r>
              <a:rPr lang="en-US" dirty="0">
                <a:solidFill>
                  <a:srgbClr val="0099D7"/>
                </a:solidFill>
              </a:rPr>
              <a:t>she buys same ticket from Stewie for $40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4F1C5CF-0C3C-47FC-844C-DE3D621848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435" y="4211404"/>
            <a:ext cx="1776042" cy="212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97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21393-88C7-4A0E-BD3F-187351408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75608"/>
          </a:xfrm>
        </p:spPr>
        <p:txBody>
          <a:bodyPr/>
          <a:lstStyle/>
          <a:p>
            <a:r>
              <a:rPr lang="en-US" dirty="0"/>
              <a:t>Scenario -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2FC3D-981C-4873-BF45-063F3A1A7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C836A-71CE-4BBE-8972-BF9F8C7E6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455" y="1583136"/>
            <a:ext cx="1541434" cy="2011445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BF3C3D25-76CD-47E9-A45E-4F1794ECFAD6}"/>
              </a:ext>
            </a:extLst>
          </p:cNvPr>
          <p:cNvSpPr/>
          <p:nvPr/>
        </p:nvSpPr>
        <p:spPr>
          <a:xfrm>
            <a:off x="3424843" y="1847989"/>
            <a:ext cx="3458095" cy="1490212"/>
          </a:xfrm>
          <a:prstGeom prst="rightArrow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F8528F-2DE8-4889-B3D2-EEF2A76E475F}"/>
              </a:ext>
            </a:extLst>
          </p:cNvPr>
          <p:cNvSpPr txBox="1"/>
          <p:nvPr/>
        </p:nvSpPr>
        <p:spPr>
          <a:xfrm>
            <a:off x="3424843" y="2269929"/>
            <a:ext cx="3397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99D7"/>
                </a:solidFill>
              </a:rPr>
              <a:t>Peter the painter sells his painting </a:t>
            </a:r>
          </a:p>
          <a:p>
            <a:r>
              <a:rPr lang="en-US" dirty="0">
                <a:solidFill>
                  <a:srgbClr val="0099D7"/>
                </a:solidFill>
              </a:rPr>
              <a:t>to Chris for $500</a:t>
            </a:r>
          </a:p>
        </p:txBody>
      </p:sp>
      <p:sp>
        <p:nvSpPr>
          <p:cNvPr id="10" name="Arrow: Bent 9">
            <a:extLst>
              <a:ext uri="{FF2B5EF4-FFF2-40B4-BE49-F238E27FC236}">
                <a16:creationId xmlns:a16="http://schemas.microsoft.com/office/drawing/2014/main" id="{97FD56F3-1C2B-4939-B002-AA1D6429C50A}"/>
              </a:ext>
            </a:extLst>
          </p:cNvPr>
          <p:cNvSpPr/>
          <p:nvPr/>
        </p:nvSpPr>
        <p:spPr>
          <a:xfrm rot="10800000">
            <a:off x="2926888" y="3760139"/>
            <a:ext cx="6112815" cy="2094807"/>
          </a:xfrm>
          <a:prstGeom prst="bentArrow">
            <a:avLst>
              <a:gd name="adj1" fmla="val 39550"/>
              <a:gd name="adj2" fmla="val 26323"/>
              <a:gd name="adj3" fmla="val 25000"/>
              <a:gd name="adj4" fmla="val 45602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87A1A6-ECCA-4E3D-8D4F-9FBB5C09A662}"/>
              </a:ext>
            </a:extLst>
          </p:cNvPr>
          <p:cNvSpPr txBox="1"/>
          <p:nvPr/>
        </p:nvSpPr>
        <p:spPr>
          <a:xfrm>
            <a:off x="3328075" y="4922418"/>
            <a:ext cx="5683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99D7"/>
                </a:solidFill>
              </a:rPr>
              <a:t>3 years later as Peter becomes recognized, same painting is</a:t>
            </a:r>
          </a:p>
          <a:p>
            <a:r>
              <a:rPr lang="en-US" dirty="0">
                <a:solidFill>
                  <a:srgbClr val="0099D7"/>
                </a:solidFill>
              </a:rPr>
              <a:t>sold to Glenn for $10,000 at an Auction.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5B158F-DF63-45BC-BA89-D1E404AAF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759" y="1551741"/>
            <a:ext cx="1878284" cy="19974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D1B3CF5-B65F-46BD-BD41-E1FE7195E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2217" y="4339682"/>
            <a:ext cx="1754671" cy="187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691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21393-88C7-4A0E-BD3F-187351408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75608"/>
          </a:xfrm>
        </p:spPr>
        <p:txBody>
          <a:bodyPr/>
          <a:lstStyle/>
          <a:p>
            <a:r>
              <a:rPr lang="en-US" dirty="0"/>
              <a:t>Scenario - III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2FC3D-981C-4873-BF45-063F3A1A7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C836A-71CE-4BBE-8972-BF9F8C7E6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455" y="1583136"/>
            <a:ext cx="1541434" cy="2011445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BF3C3D25-76CD-47E9-A45E-4F1794ECFAD6}"/>
              </a:ext>
            </a:extLst>
          </p:cNvPr>
          <p:cNvSpPr/>
          <p:nvPr/>
        </p:nvSpPr>
        <p:spPr>
          <a:xfrm>
            <a:off x="3424843" y="1847989"/>
            <a:ext cx="3458095" cy="1490212"/>
          </a:xfrm>
          <a:prstGeom prst="rightArrow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F8528F-2DE8-4889-B3D2-EEF2A76E475F}"/>
              </a:ext>
            </a:extLst>
          </p:cNvPr>
          <p:cNvSpPr txBox="1"/>
          <p:nvPr/>
        </p:nvSpPr>
        <p:spPr>
          <a:xfrm>
            <a:off x="3424843" y="2269929"/>
            <a:ext cx="31713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99D7"/>
                </a:solidFill>
              </a:rPr>
              <a:t>Peter sells NBA Final courtside </a:t>
            </a:r>
          </a:p>
          <a:p>
            <a:r>
              <a:rPr lang="en-US" dirty="0">
                <a:solidFill>
                  <a:srgbClr val="0099D7"/>
                </a:solidFill>
              </a:rPr>
              <a:t>tickets to Chris for $350</a:t>
            </a:r>
          </a:p>
        </p:txBody>
      </p:sp>
      <p:sp>
        <p:nvSpPr>
          <p:cNvPr id="10" name="Arrow: Bent 9">
            <a:extLst>
              <a:ext uri="{FF2B5EF4-FFF2-40B4-BE49-F238E27FC236}">
                <a16:creationId xmlns:a16="http://schemas.microsoft.com/office/drawing/2014/main" id="{97FD56F3-1C2B-4939-B002-AA1D6429C50A}"/>
              </a:ext>
            </a:extLst>
          </p:cNvPr>
          <p:cNvSpPr/>
          <p:nvPr/>
        </p:nvSpPr>
        <p:spPr>
          <a:xfrm rot="10800000">
            <a:off x="2926888" y="3760139"/>
            <a:ext cx="6112815" cy="2094807"/>
          </a:xfrm>
          <a:prstGeom prst="bentArrow">
            <a:avLst>
              <a:gd name="adj1" fmla="val 39550"/>
              <a:gd name="adj2" fmla="val 26323"/>
              <a:gd name="adj3" fmla="val 25000"/>
              <a:gd name="adj4" fmla="val 45602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87A1A6-ECCA-4E3D-8D4F-9FBB5C09A662}"/>
              </a:ext>
            </a:extLst>
          </p:cNvPr>
          <p:cNvSpPr txBox="1"/>
          <p:nvPr/>
        </p:nvSpPr>
        <p:spPr>
          <a:xfrm>
            <a:off x="3328075" y="4922418"/>
            <a:ext cx="4958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99D7"/>
                </a:solidFill>
              </a:rPr>
              <a:t>With his favorite team in finals, Joe decides to buy</a:t>
            </a:r>
          </a:p>
          <a:p>
            <a:r>
              <a:rPr lang="en-US" dirty="0">
                <a:solidFill>
                  <a:srgbClr val="0099D7"/>
                </a:solidFill>
              </a:rPr>
              <a:t>the tickets from Chris at $500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5B158F-DF63-45BC-BA89-D1E404AAF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759" y="1551741"/>
            <a:ext cx="1878284" cy="19974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569166D-8488-44DA-BE97-1BFCA9340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455" y="4032593"/>
            <a:ext cx="1589291" cy="208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411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onding with Brian - Family Guy Season 13 Episode 16 - TV Fanatic">
            <a:extLst>
              <a:ext uri="{FF2B5EF4-FFF2-40B4-BE49-F238E27FC236}">
                <a16:creationId xmlns:a16="http://schemas.microsoft.com/office/drawing/2014/main" id="{DA8D3537-8C71-4C9B-8D57-189D6B7C5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078" y="-1"/>
            <a:ext cx="11536832" cy="648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F0354AC4-EB53-45BC-928C-EC1D0275342C}"/>
              </a:ext>
            </a:extLst>
          </p:cNvPr>
          <p:cNvSpPr/>
          <p:nvPr/>
        </p:nvSpPr>
        <p:spPr>
          <a:xfrm>
            <a:off x="448886" y="138545"/>
            <a:ext cx="4056611" cy="1623753"/>
          </a:xfrm>
          <a:prstGeom prst="wedgeRoundRectCallout">
            <a:avLst>
              <a:gd name="adj1" fmla="val 39793"/>
              <a:gd name="adj2" fmla="val 6832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can I ensure that there are no resells of the tickets or maintain the authenticity of the tickets sold at major sports events or even at the Auction?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E353D8CB-CA54-451B-9B70-547D8CB95B7A}"/>
              </a:ext>
            </a:extLst>
          </p:cNvPr>
          <p:cNvSpPr/>
          <p:nvPr/>
        </p:nvSpPr>
        <p:spPr>
          <a:xfrm>
            <a:off x="8093826" y="138546"/>
            <a:ext cx="3720096" cy="1163782"/>
          </a:xfrm>
          <a:prstGeom prst="wedgeRoundRectCallout">
            <a:avLst>
              <a:gd name="adj1" fmla="val -41820"/>
              <a:gd name="adj2" fmla="val 9968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 are thinking way too much. All this can be easily solved if you tokenize what you sell. </a:t>
            </a:r>
          </a:p>
          <a:p>
            <a:pPr algn="ctr"/>
            <a:r>
              <a:rPr lang="en-US" dirty="0"/>
              <a:t>Let’s have the team show it to you. </a:t>
            </a:r>
          </a:p>
        </p:txBody>
      </p:sp>
    </p:spTree>
    <p:extLst>
      <p:ext uri="{BB962C8B-B14F-4D97-AF65-F5344CB8AC3E}">
        <p14:creationId xmlns:p14="http://schemas.microsoft.com/office/powerpoint/2010/main" val="2379635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E76B7-EF0B-4687-8795-F3359934B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 from Solidity can go on following slides</a:t>
            </a:r>
          </a:p>
        </p:txBody>
      </p:sp>
    </p:spTree>
    <p:extLst>
      <p:ext uri="{BB962C8B-B14F-4D97-AF65-F5344CB8AC3E}">
        <p14:creationId xmlns:p14="http://schemas.microsoft.com/office/powerpoint/2010/main" val="4070271874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D0DBFED-7AB5-403D-9982-F81C20C3F5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32C9D10-CA80-4BC9-9D59-B4B9486E932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5D5C12-9048-448D-A69C-F00736C0732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Badge design</Template>
  <TotalTime>1428</TotalTime>
  <Words>240</Words>
  <Application>Microsoft Office PowerPoint</Application>
  <PresentationFormat>Widescreen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Family Guy</vt:lpstr>
      <vt:lpstr>Gill Sans MT</vt:lpstr>
      <vt:lpstr>Impact</vt:lpstr>
      <vt:lpstr>Badge</vt:lpstr>
      <vt:lpstr>*****</vt:lpstr>
      <vt:lpstr>Let’s understand the players</vt:lpstr>
      <vt:lpstr>Scenario - I</vt:lpstr>
      <vt:lpstr>Scenario - II</vt:lpstr>
      <vt:lpstr>Scenario - III</vt:lpstr>
      <vt:lpstr>PowerPoint Presentation</vt:lpstr>
      <vt:lpstr>Screenshots from Solidity can go on following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last minute rush!</dc:title>
  <dc:creator>Gaurav Aneja</dc:creator>
  <cp:lastModifiedBy>Gaurav Aneja</cp:lastModifiedBy>
  <cp:revision>26</cp:revision>
  <dcterms:created xsi:type="dcterms:W3CDTF">2021-05-31T23:55:24Z</dcterms:created>
  <dcterms:modified xsi:type="dcterms:W3CDTF">2021-06-05T14:12:43Z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